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81" r:id="rId5"/>
    <p:sldId id="260" r:id="rId6"/>
    <p:sldId id="259" r:id="rId7"/>
    <p:sldId id="276" r:id="rId8"/>
    <p:sldId id="273" r:id="rId9"/>
    <p:sldId id="263" r:id="rId10"/>
    <p:sldId id="271" r:id="rId11"/>
    <p:sldId id="277" r:id="rId12"/>
    <p:sldId id="272" r:id="rId13"/>
    <p:sldId id="278" r:id="rId14"/>
    <p:sldId id="285" r:id="rId15"/>
    <p:sldId id="279" r:id="rId16"/>
    <p:sldId id="283" r:id="rId17"/>
    <p:sldId id="286" r:id="rId18"/>
    <p:sldId id="282" r:id="rId19"/>
    <p:sldId id="264" r:id="rId20"/>
    <p:sldId id="266" r:id="rId21"/>
    <p:sldId id="280" r:id="rId22"/>
    <p:sldId id="28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6"/>
    <a:srgbClr val="FF0002"/>
    <a:srgbClr val="1800FF"/>
    <a:srgbClr val="7B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017"/>
  </p:normalViewPr>
  <p:slideViewPr>
    <p:cSldViewPr snapToGrid="0" snapToObjects="1">
      <p:cViewPr varScale="1">
        <p:scale>
          <a:sx n="96" d="100"/>
          <a:sy n="96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C1F67-7EC4-C149-B3DF-F4A760D298C8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86282-46E3-954A-AA8B-A37C74CC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4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intro to me.</a:t>
            </a:r>
          </a:p>
          <a:p>
            <a:r>
              <a:rPr lang="en-US" dirty="0"/>
              <a:t>Get a brief intro from the students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your science background?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When/where did you first hear about the microbiome?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86282-46E3-954A-AA8B-A37C74CC16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9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why I came to UCSF and to Peter’s lab is to figure out how to bridge these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86282-46E3-954A-AA8B-A37C74CC16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86282-46E3-954A-AA8B-A37C74CC16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04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CAZyme</a:t>
            </a:r>
            <a:r>
              <a:rPr lang="en-US" dirty="0"/>
              <a:t> family GH55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67F74-450B-3849-B684-370C61BA18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2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CASP: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 Assessment of Structure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86282-46E3-954A-AA8B-A37C74CC16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5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N-terminus of PDB ID: 4U9B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86282-46E3-954A-AA8B-A37C74CC16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1273596"/>
          </a:xfrm>
          <a:prstGeom prst="rect">
            <a:avLst/>
          </a:prstGeo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3493"/>
            <a:ext cx="9144000" cy="116904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9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9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1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32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4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9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0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C19A19-C76D-BA44-B6BA-0B6B98ACCD02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DDFB50A-F3FC-3944-A895-483417FFC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3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6BA2B-EDC1-E541-8D90-3F749682A447}"/>
              </a:ext>
            </a:extLst>
          </p:cNvPr>
          <p:cNvSpPr/>
          <p:nvPr/>
        </p:nvSpPr>
        <p:spPr>
          <a:xfrm>
            <a:off x="0" y="1"/>
            <a:ext cx="12192000" cy="230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96124E9A-2A0C-1943-903A-E98B3486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22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ghguthrie/MicrobiomeProtei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fi.igb.illinois.edu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fi.igb.illinois.edu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ghguthrie/MicrobiomeProteins" TargetMode="External"/><Relationship Id="rId2" Type="http://schemas.openxmlformats.org/officeDocument/2006/relationships/hyperlink" Target="https://efi.igb.illinois.ed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redictioncenter.org/casp15/index.cgi" TargetMode="External"/><Relationship Id="rId3" Type="http://schemas.openxmlformats.org/officeDocument/2006/relationships/hyperlink" Target="https://www.rcsb.org/" TargetMode="External"/><Relationship Id="rId7" Type="http://schemas.openxmlformats.org/officeDocument/2006/relationships/hyperlink" Target="http://www.sbg.bio.ic.ac.uk/~phyre2/html/page.cgi?id=inde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issmodel.expasy.org/interactive" TargetMode="External"/><Relationship Id="rId5" Type="http://schemas.openxmlformats.org/officeDocument/2006/relationships/hyperlink" Target="https://robetta.bakerlab.org/" TargetMode="External"/><Relationship Id="rId4" Type="http://schemas.openxmlformats.org/officeDocument/2006/relationships/hyperlink" Target="https://colab.research.google.com/github/deepmind/alphafold/blob/main/notebooks/AlphaFold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oke.rbvi.ucsf.edu/neighborhood.html" TargetMode="External"/><Relationship Id="rId2" Type="http://schemas.openxmlformats.org/officeDocument/2006/relationships/hyperlink" Target="https://www.pharmgkb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kegg.jp/kegg/compound/" TargetMode="External"/><Relationship Id="rId7" Type="http://schemas.openxmlformats.org/officeDocument/2006/relationships/hyperlink" Target="https://www.ncbi.nlm.nih.go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blast.ncbi.nlm.nih.gov/Blast.cgi?PAGE=Proteins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kegg.j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last.ncbi.nlm.nih.gov/Blast.cgi" TargetMode="External"/><Relationship Id="rId7" Type="http://schemas.openxmlformats.org/officeDocument/2006/relationships/hyperlink" Target="https://blast.ncbi.nlm.nih.gov/Blast.cgi?PROGRAM=blastp&amp;PAGE_TYPE=BlastSearch&amp;LINK_LOC=blasthome" TargetMode="External"/><Relationship Id="rId2" Type="http://schemas.openxmlformats.org/officeDocument/2006/relationships/hyperlink" Target="https://www.unipro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ncbi.nlm.nih.gov/genome/?term=" TargetMode="External"/><Relationship Id="rId4" Type="http://schemas.openxmlformats.org/officeDocument/2006/relationships/hyperlink" Target="https://blast.ncbi.nlm.nih.gov/Blast.cgi?PROGRAM=blastx&amp;PAGE_TYPE=BlastSearch&amp;LINK_LOC=blasthome" TargetMode="Externa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2E40-96FE-1725-DDCE-97AFC801B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604963"/>
            <a:ext cx="10363200" cy="1273596"/>
          </a:xfrm>
        </p:spPr>
        <p:txBody>
          <a:bodyPr>
            <a:normAutofit/>
          </a:bodyPr>
          <a:lstStyle/>
          <a:p>
            <a:r>
              <a:rPr lang="en-US" dirty="0"/>
              <a:t>Proteins and the Microbiome:</a:t>
            </a:r>
            <a:br>
              <a:rPr lang="en-US" dirty="0"/>
            </a:br>
            <a:r>
              <a:rPr lang="en-US" sz="3200" dirty="0"/>
              <a:t>What to do with a list of hits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141DD-E0C4-A802-21C1-003689C7E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Benjamin Guthrie PhD</a:t>
            </a:r>
          </a:p>
          <a:p>
            <a:r>
              <a:rPr lang="en-US"/>
              <a:t>BMS 270</a:t>
            </a:r>
            <a:endParaRPr lang="en-US" dirty="0"/>
          </a:p>
          <a:p>
            <a:r>
              <a:rPr lang="en-US" dirty="0"/>
              <a:t>May 24, 2022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45BA49-C3D7-57AE-1439-55572C76583B}"/>
              </a:ext>
            </a:extLst>
          </p:cNvPr>
          <p:cNvSpPr/>
          <p:nvPr/>
        </p:nvSpPr>
        <p:spPr>
          <a:xfrm>
            <a:off x="3336270" y="3471694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https://github.com/benghguthrie/MicrobiomeProteins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5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F32F9-3073-410D-1874-15AD2D3E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Networks of Protein Families</a:t>
            </a:r>
          </a:p>
        </p:txBody>
      </p:sp>
    </p:spTree>
    <p:extLst>
      <p:ext uri="{BB962C8B-B14F-4D97-AF65-F5344CB8AC3E}">
        <p14:creationId xmlns:p14="http://schemas.microsoft.com/office/powerpoint/2010/main" val="211798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DCFE-6203-4644-CFA6-69F49CBC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Networks to describe protein sequence similarity can help explore sequence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E33D9-CC4B-F396-467C-DD35A2FA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76" y="1825625"/>
            <a:ext cx="493481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F3CFFA-138A-F276-D8AF-43D7EE21914D}"/>
              </a:ext>
            </a:extLst>
          </p:cNvPr>
          <p:cNvSpPr/>
          <p:nvPr/>
        </p:nvSpPr>
        <p:spPr>
          <a:xfrm>
            <a:off x="5070764" y="5250873"/>
            <a:ext cx="541624" cy="67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91094-99C7-39DA-61F7-C332F2A037EA}"/>
              </a:ext>
            </a:extLst>
          </p:cNvPr>
          <p:cNvSpPr/>
          <p:nvPr/>
        </p:nvSpPr>
        <p:spPr>
          <a:xfrm>
            <a:off x="677576" y="1825625"/>
            <a:ext cx="541624" cy="67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A0326-D518-9A09-85B7-00AF36E91AD5}"/>
              </a:ext>
            </a:extLst>
          </p:cNvPr>
          <p:cNvSpPr txBox="1"/>
          <p:nvPr/>
        </p:nvSpPr>
        <p:spPr>
          <a:xfrm>
            <a:off x="5612388" y="2165061"/>
            <a:ext cx="627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without experience with several bioinformatic tools they take time to generate.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F4379-99A5-A0C0-0FFC-0274A9D81062}"/>
              </a:ext>
            </a:extLst>
          </p:cNvPr>
          <p:cNvSpPr txBox="1"/>
          <p:nvPr/>
        </p:nvSpPr>
        <p:spPr>
          <a:xfrm>
            <a:off x="571501" y="6176963"/>
            <a:ext cx="440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Phylogenetic Trees with AA Identity mapped onto tips.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105D1-9E2B-817A-49BA-FD18E562DEB2}"/>
              </a:ext>
            </a:extLst>
          </p:cNvPr>
          <p:cNvSpPr txBox="1"/>
          <p:nvPr/>
        </p:nvSpPr>
        <p:spPr>
          <a:xfrm>
            <a:off x="6101051" y="6485202"/>
            <a:ext cx="609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Rekdal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V., et al.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364, 6445, (2019)</a:t>
            </a:r>
          </a:p>
        </p:txBody>
      </p:sp>
    </p:spTree>
    <p:extLst>
      <p:ext uri="{BB962C8B-B14F-4D97-AF65-F5344CB8AC3E}">
        <p14:creationId xmlns:p14="http://schemas.microsoft.com/office/powerpoint/2010/main" val="211130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0493-EF3A-5227-30E2-824B1AC8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Enzyme Function Initiative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3C8C61-72A6-A750-082F-962323FB6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990" y="1747175"/>
            <a:ext cx="7664019" cy="39308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FC8697-7308-4AA2-824C-29D3BE18EDF5}"/>
              </a:ext>
            </a:extLst>
          </p:cNvPr>
          <p:cNvSpPr/>
          <p:nvPr/>
        </p:nvSpPr>
        <p:spPr>
          <a:xfrm>
            <a:off x="9493825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efi.igb.illinois.edu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47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DCFE-6203-4644-CFA6-69F49CBC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Networks to describe protein sequence similarity can help explore sequence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E33D9-CC4B-F396-467C-DD35A2FA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76" y="1825625"/>
            <a:ext cx="4934812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F3CFFA-138A-F276-D8AF-43D7EE21914D}"/>
              </a:ext>
            </a:extLst>
          </p:cNvPr>
          <p:cNvSpPr/>
          <p:nvPr/>
        </p:nvSpPr>
        <p:spPr>
          <a:xfrm>
            <a:off x="5070764" y="5250873"/>
            <a:ext cx="541624" cy="67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791094-99C7-39DA-61F7-C332F2A037EA}"/>
              </a:ext>
            </a:extLst>
          </p:cNvPr>
          <p:cNvSpPr/>
          <p:nvPr/>
        </p:nvSpPr>
        <p:spPr>
          <a:xfrm>
            <a:off x="677576" y="1825625"/>
            <a:ext cx="541624" cy="67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A0326-D518-9A09-85B7-00AF36E91AD5}"/>
              </a:ext>
            </a:extLst>
          </p:cNvPr>
          <p:cNvSpPr txBox="1"/>
          <p:nvPr/>
        </p:nvSpPr>
        <p:spPr>
          <a:xfrm>
            <a:off x="5612388" y="2165061"/>
            <a:ext cx="627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without experience with several bioinformatic tools they take time to generate.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F4379-99A5-A0C0-0FFC-0274A9D81062}"/>
              </a:ext>
            </a:extLst>
          </p:cNvPr>
          <p:cNvSpPr txBox="1"/>
          <p:nvPr/>
        </p:nvSpPr>
        <p:spPr>
          <a:xfrm>
            <a:off x="0" y="6176963"/>
            <a:ext cx="609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Phylogenetic Trees with AA Identity mapped 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AB935-6947-2828-0B3C-DD527360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26" y="3058610"/>
            <a:ext cx="5714423" cy="541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E1F96-3B2C-1717-54C6-1D7ADF274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26" y="5590309"/>
            <a:ext cx="5747454" cy="56153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A224308-219C-D096-C847-17C26F172D10}"/>
              </a:ext>
            </a:extLst>
          </p:cNvPr>
          <p:cNvSpPr/>
          <p:nvPr/>
        </p:nvSpPr>
        <p:spPr>
          <a:xfrm>
            <a:off x="11621780" y="3058610"/>
            <a:ext cx="97254" cy="97254"/>
          </a:xfrm>
          <a:prstGeom prst="ellipse">
            <a:avLst/>
          </a:prstGeom>
          <a:solidFill>
            <a:srgbClr val="18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73B12E-1A24-8085-0F4D-22946D7B98C1}"/>
              </a:ext>
            </a:extLst>
          </p:cNvPr>
          <p:cNvSpPr/>
          <p:nvPr/>
        </p:nvSpPr>
        <p:spPr>
          <a:xfrm>
            <a:off x="11741149" y="3135911"/>
            <a:ext cx="97254" cy="97254"/>
          </a:xfrm>
          <a:prstGeom prst="ellipse">
            <a:avLst/>
          </a:prstGeom>
          <a:solidFill>
            <a:srgbClr val="18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0875D7B-7C22-59B6-B39D-E8133C010990}"/>
              </a:ext>
            </a:extLst>
          </p:cNvPr>
          <p:cNvSpPr/>
          <p:nvPr/>
        </p:nvSpPr>
        <p:spPr>
          <a:xfrm>
            <a:off x="11860518" y="3193797"/>
            <a:ext cx="106681" cy="91966"/>
          </a:xfrm>
          <a:prstGeom prst="triangle">
            <a:avLst/>
          </a:prstGeom>
          <a:solidFill>
            <a:srgbClr val="FF0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3BD826-0156-6FD7-BC5F-6CF7867BA118}"/>
              </a:ext>
            </a:extLst>
          </p:cNvPr>
          <p:cNvSpPr/>
          <p:nvPr/>
        </p:nvSpPr>
        <p:spPr>
          <a:xfrm>
            <a:off x="11621780" y="3285571"/>
            <a:ext cx="105104" cy="105104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9C6ADD-6E2C-B23B-0A03-0B1FA9F658D5}"/>
              </a:ext>
            </a:extLst>
          </p:cNvPr>
          <p:cNvSpPr/>
          <p:nvPr/>
        </p:nvSpPr>
        <p:spPr>
          <a:xfrm>
            <a:off x="11745583" y="3376448"/>
            <a:ext cx="105104" cy="105104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A34B4-3A0D-1958-0762-5C1771C6CFCF}"/>
              </a:ext>
            </a:extLst>
          </p:cNvPr>
          <p:cNvSpPr/>
          <p:nvPr/>
        </p:nvSpPr>
        <p:spPr>
          <a:xfrm>
            <a:off x="11869386" y="3453932"/>
            <a:ext cx="105104" cy="105104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EE2D56-C5F2-5DA9-A600-D9E4B032B076}"/>
              </a:ext>
            </a:extLst>
          </p:cNvPr>
          <p:cNvCxnSpPr/>
          <p:nvPr/>
        </p:nvCxnSpPr>
        <p:spPr>
          <a:xfrm>
            <a:off x="6664728" y="2914865"/>
            <a:ext cx="0" cy="860612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7A72981-613E-1443-997C-F4381EA9019E}"/>
              </a:ext>
            </a:extLst>
          </p:cNvPr>
          <p:cNvSpPr/>
          <p:nvPr/>
        </p:nvSpPr>
        <p:spPr>
          <a:xfrm>
            <a:off x="5795682" y="2998694"/>
            <a:ext cx="853092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83FBF3-CF5D-CC06-0436-91BA1285603D}"/>
              </a:ext>
            </a:extLst>
          </p:cNvPr>
          <p:cNvSpPr/>
          <p:nvPr/>
        </p:nvSpPr>
        <p:spPr>
          <a:xfrm>
            <a:off x="8575154" y="4125798"/>
            <a:ext cx="144026" cy="146818"/>
          </a:xfrm>
          <a:prstGeom prst="ellipse">
            <a:avLst/>
          </a:prstGeom>
          <a:solidFill>
            <a:srgbClr val="18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0F7E36-20D5-8176-A54A-CA546D207A3A}"/>
              </a:ext>
            </a:extLst>
          </p:cNvPr>
          <p:cNvSpPr/>
          <p:nvPr/>
        </p:nvSpPr>
        <p:spPr>
          <a:xfrm>
            <a:off x="8526527" y="4374569"/>
            <a:ext cx="144026" cy="146818"/>
          </a:xfrm>
          <a:prstGeom prst="ellipse">
            <a:avLst/>
          </a:prstGeom>
          <a:solidFill>
            <a:srgbClr val="18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9634BD0F-3693-BFA7-0B96-990392934FD5}"/>
              </a:ext>
            </a:extLst>
          </p:cNvPr>
          <p:cNvSpPr/>
          <p:nvPr/>
        </p:nvSpPr>
        <p:spPr>
          <a:xfrm>
            <a:off x="9096077" y="4082458"/>
            <a:ext cx="157987" cy="138835"/>
          </a:xfrm>
          <a:prstGeom prst="triangle">
            <a:avLst/>
          </a:prstGeom>
          <a:solidFill>
            <a:srgbClr val="FF0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934600-4EBD-F97B-2235-223A6FF8CED6}"/>
              </a:ext>
            </a:extLst>
          </p:cNvPr>
          <p:cNvSpPr/>
          <p:nvPr/>
        </p:nvSpPr>
        <p:spPr>
          <a:xfrm>
            <a:off x="9020708" y="4417227"/>
            <a:ext cx="155651" cy="158669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ACC824-0798-CC90-F253-2325DA809065}"/>
              </a:ext>
            </a:extLst>
          </p:cNvPr>
          <p:cNvSpPr/>
          <p:nvPr/>
        </p:nvSpPr>
        <p:spPr>
          <a:xfrm>
            <a:off x="8865057" y="4827901"/>
            <a:ext cx="155651" cy="158669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34685E-F7B2-251D-E421-A51CA7BD2656}"/>
              </a:ext>
            </a:extLst>
          </p:cNvPr>
          <p:cNvSpPr/>
          <p:nvPr/>
        </p:nvSpPr>
        <p:spPr>
          <a:xfrm>
            <a:off x="9175070" y="4667797"/>
            <a:ext cx="155651" cy="158669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1941658-BE83-D1C4-EC78-BD82939E371E}"/>
              </a:ext>
            </a:extLst>
          </p:cNvPr>
          <p:cNvCxnSpPr>
            <a:stCxn id="25" idx="0"/>
            <a:endCxn id="24" idx="1"/>
          </p:cNvCxnSpPr>
          <p:nvPr/>
        </p:nvCxnSpPr>
        <p:spPr>
          <a:xfrm flipV="1">
            <a:off x="8942883" y="4496562"/>
            <a:ext cx="77825" cy="3313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442FFD-B8E1-A042-5FD7-9D04E39D7C86}"/>
              </a:ext>
            </a:extLst>
          </p:cNvPr>
          <p:cNvCxnSpPr>
            <a:stCxn id="24" idx="3"/>
            <a:endCxn id="26" idx="0"/>
          </p:cNvCxnSpPr>
          <p:nvPr/>
        </p:nvCxnSpPr>
        <p:spPr>
          <a:xfrm>
            <a:off x="9176359" y="4496562"/>
            <a:ext cx="76537" cy="171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A92342-432F-8D97-5F02-5F794AA79933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9020708" y="4747132"/>
            <a:ext cx="154362" cy="16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CA4B92-8AD2-B159-C0FF-7BC0C78073E7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 flipH="1">
            <a:off x="8598540" y="4272616"/>
            <a:ext cx="48627" cy="101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52E9847-3ADA-7626-8643-5FDCE13F6AC2}"/>
              </a:ext>
            </a:extLst>
          </p:cNvPr>
          <p:cNvSpPr/>
          <p:nvPr/>
        </p:nvSpPr>
        <p:spPr>
          <a:xfrm>
            <a:off x="10732321" y="6253542"/>
            <a:ext cx="97254" cy="97254"/>
          </a:xfrm>
          <a:prstGeom prst="ellipse">
            <a:avLst/>
          </a:prstGeom>
          <a:solidFill>
            <a:srgbClr val="18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84982884-9F02-FA8F-BEF0-7E6905021144}"/>
              </a:ext>
            </a:extLst>
          </p:cNvPr>
          <p:cNvSpPr/>
          <p:nvPr/>
        </p:nvSpPr>
        <p:spPr>
          <a:xfrm>
            <a:off x="10724471" y="6421573"/>
            <a:ext cx="106681" cy="91966"/>
          </a:xfrm>
          <a:prstGeom prst="triangle">
            <a:avLst/>
          </a:prstGeom>
          <a:solidFill>
            <a:srgbClr val="FF00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69A2F2-D349-8E8F-C6D3-20CEDD878A0E}"/>
              </a:ext>
            </a:extLst>
          </p:cNvPr>
          <p:cNvSpPr/>
          <p:nvPr/>
        </p:nvSpPr>
        <p:spPr>
          <a:xfrm>
            <a:off x="10724471" y="6581445"/>
            <a:ext cx="105104" cy="105104"/>
          </a:xfrm>
          <a:prstGeom prst="rect">
            <a:avLst/>
          </a:prstGeom>
          <a:solidFill>
            <a:srgbClr val="00FF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31A3E1-D572-53CA-9B19-5F3CB348433E}"/>
              </a:ext>
            </a:extLst>
          </p:cNvPr>
          <p:cNvSpPr txBox="1"/>
          <p:nvPr/>
        </p:nvSpPr>
        <p:spPr>
          <a:xfrm>
            <a:off x="10829575" y="6169592"/>
            <a:ext cx="7922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Eukaryota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Archaea</a:t>
            </a:r>
          </a:p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Bacteria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0DD581-4AFA-3087-E25A-92C5FD49273E}"/>
              </a:ext>
            </a:extLst>
          </p:cNvPr>
          <p:cNvSpPr txBox="1"/>
          <p:nvPr/>
        </p:nvSpPr>
        <p:spPr>
          <a:xfrm>
            <a:off x="5537765" y="3851502"/>
            <a:ext cx="225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“Alignment Score”</a:t>
            </a:r>
          </a:p>
        </p:txBody>
      </p:sp>
    </p:spTree>
    <p:extLst>
      <p:ext uri="{BB962C8B-B14F-4D97-AF65-F5344CB8AC3E}">
        <p14:creationId xmlns:p14="http://schemas.microsoft.com/office/powerpoint/2010/main" val="6406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10493-EF3A-5227-30E2-824B1AC8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Enzyme Function Initiative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3C8C61-72A6-A750-082F-962323FB6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990" y="1747175"/>
            <a:ext cx="7664019" cy="393083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FC8697-7308-4AA2-824C-29D3BE18EDF5}"/>
              </a:ext>
            </a:extLst>
          </p:cNvPr>
          <p:cNvSpPr/>
          <p:nvPr/>
        </p:nvSpPr>
        <p:spPr>
          <a:xfrm>
            <a:off x="9493825" y="6488668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efi.igb.illinois.edu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14290-CC16-022C-D729-D450A24AA157}"/>
              </a:ext>
            </a:extLst>
          </p:cNvPr>
          <p:cNvSpPr txBox="1"/>
          <p:nvPr/>
        </p:nvSpPr>
        <p:spPr>
          <a:xfrm>
            <a:off x="1148651" y="5898670"/>
            <a:ext cx="989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create an account and submit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InterPro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family of choice for analysis (&lt; 500 sequences).</a:t>
            </a:r>
          </a:p>
        </p:txBody>
      </p:sp>
    </p:spTree>
    <p:extLst>
      <p:ext uri="{BB962C8B-B14F-4D97-AF65-F5344CB8AC3E}">
        <p14:creationId xmlns:p14="http://schemas.microsoft.com/office/powerpoint/2010/main" val="26430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006E-4E94-A180-1395-33A9CA94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0100"/>
            <a:ext cx="10515600" cy="202168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Generating and Visualizing SSNs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hlinkClick r:id="rId2"/>
              </a:rPr>
              <a:t>https://efi.igb.illinois.edu/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benghguthrie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MicrobiomeProteins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578-2863-4382-67B4-8B92B30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optimum Alignment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EF28-B53F-A0DD-AAC0-391FAA366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 way to know what alignment score to pick other than guessing and checking?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506F6-9B92-C0A4-E7A6-01E39A98ACEB}"/>
              </a:ext>
            </a:extLst>
          </p:cNvPr>
          <p:cNvSpPr/>
          <p:nvPr/>
        </p:nvSpPr>
        <p:spPr>
          <a:xfrm>
            <a:off x="0" y="6211669"/>
            <a:ext cx="5328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B. V. H. Hornung, N. 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Terrapon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An objective criterion to evaluate sequence-similarity networks helps in dividing the protein family sequence space. 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/10.1101/2022.04.19.488343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9FCF6-CDCB-80F1-DC9E-AFCAC346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2" y="2364574"/>
            <a:ext cx="6283774" cy="4493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08B3-F2BE-5593-EABA-711ED153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55" y="3336478"/>
            <a:ext cx="5609217" cy="16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192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D8DA-7B4E-7177-6493-0B755797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of metabolic pathway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81093-2644-52C9-8D17-2B8C2DB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32" y="4127500"/>
            <a:ext cx="1894758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8658C-91F3-A9F3-1D23-D68A3010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11" y="4256343"/>
            <a:ext cx="2364658" cy="682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3DB80E-5D51-5E84-F972-92D4A9D790F2}"/>
              </a:ext>
            </a:extLst>
          </p:cNvPr>
          <p:cNvSpPr txBox="1"/>
          <p:nvPr/>
        </p:nvSpPr>
        <p:spPr>
          <a:xfrm>
            <a:off x="3792858" y="51620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Levodopa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44E6B-FA74-9148-45D8-9AEAC9C799F6}"/>
              </a:ext>
            </a:extLst>
          </p:cNvPr>
          <p:cNvSpPr txBox="1"/>
          <p:nvPr/>
        </p:nvSpPr>
        <p:spPr>
          <a:xfrm>
            <a:off x="6598805" y="51858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Dopamine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4C7D0-414A-3904-6C8A-356C99BFC024}"/>
              </a:ext>
            </a:extLst>
          </p:cNvPr>
          <p:cNvSpPr txBox="1"/>
          <p:nvPr/>
        </p:nvSpPr>
        <p:spPr>
          <a:xfrm>
            <a:off x="5586771" y="4071677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TyrDC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0AB1B7-EC0A-9747-FF1B-69B14276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432" y="2167066"/>
            <a:ext cx="4471629" cy="93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FDE9C-D123-566A-254D-D7D4DE0BD375}"/>
              </a:ext>
            </a:extLst>
          </p:cNvPr>
          <p:cNvSpPr txBox="1"/>
          <p:nvPr/>
        </p:nvSpPr>
        <p:spPr>
          <a:xfrm>
            <a:off x="3904699" y="3112700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Tyrosine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9BD8D-1AD5-22E9-B914-0268BEA44600}"/>
              </a:ext>
            </a:extLst>
          </p:cNvPr>
          <p:cNvSpPr txBox="1"/>
          <p:nvPr/>
        </p:nvSpPr>
        <p:spPr>
          <a:xfrm>
            <a:off x="6777047" y="31127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Tyramine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E7403-E51A-65DD-1CED-367ADB1B08AC}"/>
              </a:ext>
            </a:extLst>
          </p:cNvPr>
          <p:cNvSpPr txBox="1"/>
          <p:nvPr/>
        </p:nvSpPr>
        <p:spPr>
          <a:xfrm>
            <a:off x="5585541" y="216123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TyrDC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9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A1FA-2C74-923E-619B-FF2F46A8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Protein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FE2F-DF0C-658D-6823-5133602A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obtain protein structure</a:t>
            </a:r>
          </a:p>
          <a:p>
            <a:pPr lvl="1"/>
            <a:r>
              <a:rPr lang="en-US" dirty="0">
                <a:hlinkClick r:id="rId3"/>
              </a:rPr>
              <a:t>RCSB PDB</a:t>
            </a:r>
            <a:r>
              <a:rPr lang="en-US" dirty="0"/>
              <a:t>: Crystallography and </a:t>
            </a:r>
            <a:r>
              <a:rPr lang="en-US" dirty="0" err="1"/>
              <a:t>CryoEM</a:t>
            </a:r>
            <a:r>
              <a:rPr lang="en-US" dirty="0"/>
              <a:t> .</a:t>
            </a:r>
            <a:r>
              <a:rPr lang="en-US" dirty="0" err="1"/>
              <a:t>pdb</a:t>
            </a:r>
            <a:r>
              <a:rPr lang="en-US" dirty="0"/>
              <a:t> </a:t>
            </a:r>
            <a:r>
              <a:rPr lang="en-US" dirty="0" err="1"/>
              <a:t>filds</a:t>
            </a:r>
            <a:r>
              <a:rPr lang="en-US" dirty="0"/>
              <a:t> for download</a:t>
            </a:r>
          </a:p>
          <a:p>
            <a:pPr lvl="1"/>
            <a:r>
              <a:rPr lang="en-US" dirty="0"/>
              <a:t>Prediction: </a:t>
            </a:r>
            <a:r>
              <a:rPr lang="en-US" dirty="0">
                <a:hlinkClick r:id="rId4"/>
              </a:rPr>
              <a:t>AlphaFold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Robetta</a:t>
            </a:r>
            <a:endParaRPr lang="en-US" dirty="0"/>
          </a:p>
          <a:p>
            <a:pPr lvl="1"/>
            <a:r>
              <a:rPr lang="en-US" dirty="0"/>
              <a:t>Homology modeling: </a:t>
            </a:r>
            <a:r>
              <a:rPr lang="en-US" dirty="0">
                <a:hlinkClick r:id="rId6"/>
              </a:rPr>
              <a:t>SWISS-MODEL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Phyre2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visualize</a:t>
            </a:r>
          </a:p>
          <a:p>
            <a:pPr lvl="1"/>
            <a:r>
              <a:rPr lang="en-US" dirty="0"/>
              <a:t>*UCSF Chimera</a:t>
            </a:r>
          </a:p>
          <a:p>
            <a:pPr lvl="1"/>
            <a:r>
              <a:rPr lang="en-US" dirty="0" err="1"/>
              <a:t>PyMOL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Side note: </a:t>
            </a:r>
            <a:r>
              <a:rPr lang="en-US" dirty="0">
                <a:hlinkClick r:id="rId8"/>
              </a:rPr>
              <a:t>CASP15</a:t>
            </a:r>
            <a:r>
              <a:rPr lang="en-US" dirty="0"/>
              <a:t> is happening now!</a:t>
            </a:r>
          </a:p>
        </p:txBody>
      </p:sp>
    </p:spTree>
    <p:extLst>
      <p:ext uri="{BB962C8B-B14F-4D97-AF65-F5344CB8AC3E}">
        <p14:creationId xmlns:p14="http://schemas.microsoft.com/office/powerpoint/2010/main" val="1503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0B1A-AEAD-4CC5-694F-C8485073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past two workshops have led us to our session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163FC-7012-1209-46F4-9B4861D3240F}"/>
              </a:ext>
            </a:extLst>
          </p:cNvPr>
          <p:cNvSpPr/>
          <p:nvPr/>
        </p:nvSpPr>
        <p:spPr>
          <a:xfrm>
            <a:off x="1060704" y="2267712"/>
            <a:ext cx="3060192" cy="3401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FD89A6-ECE1-8568-B0AD-D70661FCA800}"/>
              </a:ext>
            </a:extLst>
          </p:cNvPr>
          <p:cNvSpPr/>
          <p:nvPr/>
        </p:nvSpPr>
        <p:spPr>
          <a:xfrm>
            <a:off x="4584192" y="2267712"/>
            <a:ext cx="3060192" cy="3401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1B450-D5F1-EED8-1329-0EF32F3E29EB}"/>
              </a:ext>
            </a:extLst>
          </p:cNvPr>
          <p:cNvSpPr/>
          <p:nvPr/>
        </p:nvSpPr>
        <p:spPr>
          <a:xfrm>
            <a:off x="8071104" y="2267712"/>
            <a:ext cx="3060192" cy="34015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C1402-91CF-8B73-C473-19A307C2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98" y="2596220"/>
            <a:ext cx="2615201" cy="2023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7B893-A86B-4F49-B7A9-292A786D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76" y="2633675"/>
            <a:ext cx="2582448" cy="204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18AD80-BC0D-736C-1731-BEB95A26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962" y="2485353"/>
            <a:ext cx="2280476" cy="24204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02532B-41DC-03F9-108A-5BEEF925319B}"/>
              </a:ext>
            </a:extLst>
          </p:cNvPr>
          <p:cNvSpPr txBox="1"/>
          <p:nvPr/>
        </p:nvSpPr>
        <p:spPr>
          <a:xfrm>
            <a:off x="1449301" y="504428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16S | Metagenomics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38865D-6FBC-902B-297C-7A609788CDBD}"/>
              </a:ext>
            </a:extLst>
          </p:cNvPr>
          <p:cNvSpPr txBox="1"/>
          <p:nvPr/>
        </p:nvSpPr>
        <p:spPr>
          <a:xfrm>
            <a:off x="5291933" y="5044287"/>
            <a:ext cx="160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Metabolomics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245A02-E3DC-12CE-5A36-495D99C6CD54}"/>
              </a:ext>
            </a:extLst>
          </p:cNvPr>
          <p:cNvSpPr txBox="1"/>
          <p:nvPr/>
        </p:nvSpPr>
        <p:spPr>
          <a:xfrm>
            <a:off x="8460962" y="4905787"/>
            <a:ext cx="228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Protein Structure and Function</a:t>
            </a:r>
          </a:p>
        </p:txBody>
      </p:sp>
    </p:spTree>
    <p:extLst>
      <p:ext uri="{BB962C8B-B14F-4D97-AF65-F5344CB8AC3E}">
        <p14:creationId xmlns:p14="http://schemas.microsoft.com/office/powerpoint/2010/main" val="121005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B33B6-24F4-9D4F-A434-B29FD961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UCSF Chimera of </a:t>
            </a:r>
            <a:r>
              <a:rPr lang="en-US" dirty="0" err="1"/>
              <a:t>TyrDC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FEFC-5127-EE4E-501B-B5752AB8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“Open 6EEM”</a:t>
            </a:r>
          </a:p>
          <a:p>
            <a:r>
              <a:rPr lang="en-US" dirty="0"/>
              <a:t>Tutorial of </a:t>
            </a:r>
            <a:r>
              <a:rPr lang="en-US" dirty="0" err="1"/>
              <a:t>ChimeraX</a:t>
            </a:r>
            <a:r>
              <a:rPr lang="en-US" dirty="0"/>
              <a:t> in “Chimera” folder.</a:t>
            </a:r>
          </a:p>
          <a:p>
            <a:r>
              <a:rPr lang="en-US" dirty="0"/>
              <a:t>What are the two molecules in the active site?</a:t>
            </a:r>
          </a:p>
          <a:p>
            <a:r>
              <a:rPr lang="en-US" dirty="0"/>
              <a:t>If your PI would like you to add a tag (fluorescent, peptide, affinity tag), which termini would you add the tag to?</a:t>
            </a:r>
          </a:p>
          <a:p>
            <a:pPr lvl="1"/>
            <a:r>
              <a:rPr lang="en-US" dirty="0"/>
              <a:t>Default is N (anyone know why?)</a:t>
            </a:r>
          </a:p>
          <a:p>
            <a:pPr lvl="1"/>
            <a:r>
              <a:rPr lang="en-US" dirty="0"/>
              <a:t>But must check N term isn’t buried!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95643-E4FB-85BC-619A-A367D70ED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6" r="8639" b="8606"/>
          <a:stretch/>
        </p:blipFill>
        <p:spPr>
          <a:xfrm>
            <a:off x="7997088" y="4191000"/>
            <a:ext cx="4029812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2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B3F8-3441-C803-F669-B089110F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websites/servers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BDEA3-962D-334C-7A92-15BBB737C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PharmGKB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Provides information about how human genetic variation affects response to medications.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SPOKE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 Neighborhood Explorer allows searching SPOKE for a node of interest, such as a specific drug compound, gene, or protein, and seeing what other nodes are in its immediate connectivity neighborhood, such as related diseases, side effects, pathways, and other compounds, genes, or proteins.</a:t>
            </a:r>
          </a:p>
          <a:p>
            <a:endParaRPr lang="en-US" dirty="0"/>
          </a:p>
          <a:p>
            <a:r>
              <a:rPr lang="en-US" dirty="0"/>
              <a:t>Others you know of?</a:t>
            </a:r>
          </a:p>
        </p:txBody>
      </p:sp>
    </p:spTree>
    <p:extLst>
      <p:ext uri="{BB962C8B-B14F-4D97-AF65-F5344CB8AC3E}">
        <p14:creationId xmlns:p14="http://schemas.microsoft.com/office/powerpoint/2010/main" val="1508990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BA98-613B-080F-181E-C738B2D6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313"/>
            <a:ext cx="10515600" cy="1857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Extra time?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Go back and explore a tool/website of your choice!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8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63B8-B57B-43C2-B54E-D58901AA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microbiome and protein function operate on different scales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B1DF1DD-BBBF-359B-713C-E7CD43FAC955}"/>
              </a:ext>
            </a:extLst>
          </p:cNvPr>
          <p:cNvSpPr/>
          <p:nvPr/>
        </p:nvSpPr>
        <p:spPr>
          <a:xfrm>
            <a:off x="2206554" y="628873"/>
            <a:ext cx="8156448" cy="4889625"/>
          </a:xfrm>
          <a:custGeom>
            <a:avLst/>
            <a:gdLst>
              <a:gd name="connsiteX0" fmla="*/ 0 w 8156448"/>
              <a:gd name="connsiteY0" fmla="*/ 2377440 h 2377440"/>
              <a:gd name="connsiteX1" fmla="*/ 8156448 w 8156448"/>
              <a:gd name="connsiteY1" fmla="*/ 2377440 h 2377440"/>
              <a:gd name="connsiteX2" fmla="*/ 24384 w 8156448"/>
              <a:gd name="connsiteY2" fmla="*/ 0 h 2377440"/>
              <a:gd name="connsiteX3" fmla="*/ 0 w 8156448"/>
              <a:gd name="connsiteY3" fmla="*/ 237744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6448" h="2377440">
                <a:moveTo>
                  <a:pt x="0" y="2377440"/>
                </a:moveTo>
                <a:lnTo>
                  <a:pt x="8156448" y="2377440"/>
                </a:lnTo>
                <a:lnTo>
                  <a:pt x="24384" y="0"/>
                </a:lnTo>
                <a:lnTo>
                  <a:pt x="0" y="237744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7C68D-7F79-6AA7-5487-68368AE40AA9}"/>
              </a:ext>
            </a:extLst>
          </p:cNvPr>
          <p:cNvSpPr txBox="1"/>
          <p:nvPr/>
        </p:nvSpPr>
        <p:spPr>
          <a:xfrm>
            <a:off x="160801" y="2819764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Microbiome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85DBE-8C84-7CD3-E362-7BAB1D92A2FE}"/>
              </a:ext>
            </a:extLst>
          </p:cNvPr>
          <p:cNvSpPr txBox="1"/>
          <p:nvPr/>
        </p:nvSpPr>
        <p:spPr>
          <a:xfrm>
            <a:off x="10199202" y="394158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Protein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9A416-1738-9FC5-FB93-34E81E06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30" y="2142445"/>
            <a:ext cx="2306270" cy="2579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352AE-B7EB-75B3-3B40-F0A10D93E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30" y="2142445"/>
            <a:ext cx="2306270" cy="2579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AEBEE-5741-1F79-BE22-43DFD6D89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7813" y="5233796"/>
            <a:ext cx="507651" cy="538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7F3BB-7127-478E-2686-45E59359A671}"/>
              </a:ext>
            </a:extLst>
          </p:cNvPr>
          <p:cNvSpPr txBox="1"/>
          <p:nvPr/>
        </p:nvSpPr>
        <p:spPr>
          <a:xfrm>
            <a:off x="9763130" y="644137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(Drawing not to scale)</a:t>
            </a:r>
          </a:p>
        </p:txBody>
      </p:sp>
    </p:spTree>
    <p:extLst>
      <p:ext uri="{BB962C8B-B14F-4D97-AF65-F5344CB8AC3E}">
        <p14:creationId xmlns:p14="http://schemas.microsoft.com/office/powerpoint/2010/main" val="421540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57B9-8B72-B6FC-D1C7-24F04763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say you have a list of hits: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F46E2-78FF-BAD8-346A-1B68500F17A3}"/>
              </a:ext>
            </a:extLst>
          </p:cNvPr>
          <p:cNvSpPr txBox="1"/>
          <p:nvPr/>
        </p:nvSpPr>
        <p:spPr>
          <a:xfrm>
            <a:off x="1573502" y="2070464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List of organisms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D3E13-278F-02DA-601A-7B14D7A3C298}"/>
              </a:ext>
            </a:extLst>
          </p:cNvPr>
          <p:cNvSpPr txBox="1"/>
          <p:nvPr/>
        </p:nvSpPr>
        <p:spPr>
          <a:xfrm>
            <a:off x="7625374" y="2086048"/>
            <a:ext cx="308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List of metabolites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0ADCF-04E6-AE08-AC83-EEDFC201FCE9}"/>
              </a:ext>
            </a:extLst>
          </p:cNvPr>
          <p:cNvSpPr txBox="1"/>
          <p:nvPr/>
        </p:nvSpPr>
        <p:spPr>
          <a:xfrm>
            <a:off x="1680271" y="5448664"/>
            <a:ext cx="8831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properties would you want to know about the proteins that relate to these hits?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8FDA2-653E-7F4F-2B29-94EA753F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90" y="2862920"/>
            <a:ext cx="2615201" cy="2023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4910A-C516-4FDC-26EA-6CB0D5DB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98" y="2660068"/>
            <a:ext cx="2582448" cy="20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DC2E-F032-5F18-65B0-840E4EE7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protein function is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E2A6B-9AA7-1618-E162-82197915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Brief list of how one might characterize protein function:</a:t>
            </a:r>
          </a:p>
          <a:p>
            <a:pPr lvl="1"/>
            <a:r>
              <a:rPr lang="en-US" dirty="0"/>
              <a:t>Multiple sequence alignments (is this residue conserved)</a:t>
            </a:r>
          </a:p>
          <a:p>
            <a:pPr lvl="1"/>
            <a:r>
              <a:rPr lang="en-US" dirty="0"/>
              <a:t>Percent identity (is this a homolog or something else)</a:t>
            </a:r>
          </a:p>
          <a:p>
            <a:pPr lvl="1"/>
            <a:r>
              <a:rPr lang="en-US" dirty="0"/>
              <a:t>Structure (what does this protein look like)</a:t>
            </a:r>
          </a:p>
          <a:p>
            <a:pPr lvl="1"/>
            <a:r>
              <a:rPr lang="en-US" dirty="0"/>
              <a:t>Enzyme kinetics (flux through the reaction)</a:t>
            </a:r>
          </a:p>
          <a:p>
            <a:pPr lvl="1"/>
            <a:r>
              <a:rPr lang="en-US" dirty="0"/>
              <a:t>Metabolite production (which enzyme(s) responsible)</a:t>
            </a:r>
          </a:p>
          <a:p>
            <a:pPr lvl="1"/>
            <a:r>
              <a:rPr lang="en-US" dirty="0"/>
              <a:t>Protein Protein Interactions (who is binding to whom)</a:t>
            </a:r>
          </a:p>
          <a:p>
            <a:pPr lvl="1"/>
            <a:r>
              <a:rPr lang="en-US" dirty="0"/>
              <a:t>Binding affinities (what concentrations are relevant)</a:t>
            </a:r>
          </a:p>
          <a:p>
            <a:pPr lvl="1"/>
            <a:r>
              <a:rPr lang="en-US" dirty="0"/>
              <a:t>Drug binding sites (type, concentration, strength of inhibitor)</a:t>
            </a:r>
          </a:p>
          <a:p>
            <a:pPr lvl="1"/>
            <a:r>
              <a:rPr lang="en-US" dirty="0"/>
              <a:t>… etc.</a:t>
            </a:r>
          </a:p>
          <a:p>
            <a:pPr lvl="1"/>
            <a:endParaRPr lang="en-US" dirty="0"/>
          </a:p>
          <a:p>
            <a:r>
              <a:rPr lang="en-US" dirty="0"/>
              <a:t>All are important to be able to “drug” the microbiome with a specific mechanism that could help patients without side effects.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0BF6CB-EF29-4AE4-558B-28342119F200}"/>
              </a:ext>
            </a:extLst>
          </p:cNvPr>
          <p:cNvSpPr/>
          <p:nvPr/>
        </p:nvSpPr>
        <p:spPr>
          <a:xfrm>
            <a:off x="1231900" y="2171700"/>
            <a:ext cx="8318500" cy="287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20F7-8135-4081-CC5C-FDF2D43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1219688" cy="1325563"/>
          </a:xfrm>
        </p:spPr>
        <p:txBody>
          <a:bodyPr/>
          <a:lstStyle/>
          <a:p>
            <a:r>
              <a:rPr lang="en-US" dirty="0"/>
              <a:t>Approach used depends on question posed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06CC-B026-5313-6B24-9240C073C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“Are there homologs of microbiome </a:t>
            </a:r>
            <a:r>
              <a:rPr lang="en-US" i="1" dirty="0"/>
              <a:t>POI</a:t>
            </a:r>
            <a:r>
              <a:rPr lang="en-US" dirty="0"/>
              <a:t> with different properties?”</a:t>
            </a:r>
          </a:p>
          <a:p>
            <a:pPr lvl="1"/>
            <a:r>
              <a:rPr lang="en-US" dirty="0"/>
              <a:t>Analyzing protein families of interest</a:t>
            </a:r>
          </a:p>
          <a:p>
            <a:endParaRPr lang="en-US" dirty="0"/>
          </a:p>
          <a:p>
            <a:r>
              <a:rPr lang="en-US" dirty="0"/>
              <a:t>“What is the biochemical function of this </a:t>
            </a:r>
            <a:r>
              <a:rPr lang="en-US" i="1" dirty="0"/>
              <a:t>POI</a:t>
            </a:r>
            <a:r>
              <a:rPr lang="en-US" dirty="0"/>
              <a:t>?”</a:t>
            </a:r>
          </a:p>
          <a:p>
            <a:pPr lvl="1"/>
            <a:r>
              <a:rPr lang="en-US" dirty="0"/>
              <a:t>Overexpression in cell or purified protein assays</a:t>
            </a:r>
          </a:p>
          <a:p>
            <a:pPr lvl="1"/>
            <a:endParaRPr lang="en-US" dirty="0"/>
          </a:p>
          <a:p>
            <a:r>
              <a:rPr lang="en-US" dirty="0"/>
              <a:t>“Does this </a:t>
            </a:r>
            <a:r>
              <a:rPr lang="en-US" i="1" dirty="0"/>
              <a:t>POI</a:t>
            </a:r>
            <a:r>
              <a:rPr lang="en-US" dirty="0"/>
              <a:t> (known drug target, activating enzyme, environmental enzyme) exist in the microbiome?”</a:t>
            </a:r>
          </a:p>
          <a:p>
            <a:pPr lvl="1"/>
            <a:r>
              <a:rPr lang="en-US" dirty="0"/>
              <a:t>Protein profile searching, from basic to advanced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B722-DD2B-1DB3-344B-EACDB60C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881"/>
            <a:ext cx="10515600" cy="34069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From genes…				…or metabolites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To proteins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41F235-9FB2-4A62-6CCE-6F11C0EC0F8D}"/>
              </a:ext>
            </a:extLst>
          </p:cNvPr>
          <p:cNvCxnSpPr/>
          <p:nvPr/>
        </p:nvCxnSpPr>
        <p:spPr>
          <a:xfrm>
            <a:off x="3089564" y="2466109"/>
            <a:ext cx="1427018" cy="141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81638D-D3B6-9FA9-D5E8-A2078CBD766D}"/>
              </a:ext>
            </a:extLst>
          </p:cNvPr>
          <p:cNvCxnSpPr>
            <a:cxnSpLocks/>
          </p:cNvCxnSpPr>
          <p:nvPr/>
        </p:nvCxnSpPr>
        <p:spPr>
          <a:xfrm flipH="1">
            <a:off x="7675420" y="2466109"/>
            <a:ext cx="1859557" cy="1413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1E83BC3-9664-C716-9DCE-6F47579CC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04" y="3429000"/>
            <a:ext cx="2095500" cy="1295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1FA43B-9698-CFA4-1BB9-15E9466E65F0}"/>
              </a:ext>
            </a:extLst>
          </p:cNvPr>
          <p:cNvCxnSpPr/>
          <p:nvPr/>
        </p:nvCxnSpPr>
        <p:spPr>
          <a:xfrm>
            <a:off x="10238509" y="2466109"/>
            <a:ext cx="263236" cy="706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A9AB9-F336-0F61-FA0C-463ED8E23D95}"/>
              </a:ext>
            </a:extLst>
          </p:cNvPr>
          <p:cNvCxnSpPr>
            <a:cxnSpLocks/>
          </p:cNvCxnSpPr>
          <p:nvPr/>
        </p:nvCxnSpPr>
        <p:spPr>
          <a:xfrm flipH="1">
            <a:off x="9564004" y="4778519"/>
            <a:ext cx="654175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39D28219-F440-5C85-930A-E91A49E124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16" r="1726"/>
          <a:stretch/>
        </p:blipFill>
        <p:spPr>
          <a:xfrm>
            <a:off x="7398327" y="5083319"/>
            <a:ext cx="1801092" cy="114775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9A3988-4ED2-4A6B-D828-95DE8E65FB34}"/>
              </a:ext>
            </a:extLst>
          </p:cNvPr>
          <p:cNvCxnSpPr>
            <a:cxnSpLocks/>
          </p:cNvCxnSpPr>
          <p:nvPr/>
        </p:nvCxnSpPr>
        <p:spPr>
          <a:xfrm flipH="1" flipV="1">
            <a:off x="6483927" y="5083319"/>
            <a:ext cx="732107" cy="4662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hlinkClick r:id="rId7"/>
            <a:extLst>
              <a:ext uri="{FF2B5EF4-FFF2-40B4-BE49-F238E27FC236}">
                <a16:creationId xmlns:a16="http://schemas.microsoft.com/office/drawing/2014/main" id="{882B7F4E-192C-A7C9-D35D-C9BA95EB6F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894" y="4556348"/>
            <a:ext cx="3874160" cy="63830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2873E3-F610-0ADE-D008-1D19250D4D4A}"/>
              </a:ext>
            </a:extLst>
          </p:cNvPr>
          <p:cNvCxnSpPr>
            <a:cxnSpLocks/>
          </p:cNvCxnSpPr>
          <p:nvPr/>
        </p:nvCxnSpPr>
        <p:spPr>
          <a:xfrm>
            <a:off x="1609764" y="2466109"/>
            <a:ext cx="522210" cy="16105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AD6BD5-80F5-AAB5-3B1D-B9CCB2C78BE1}"/>
              </a:ext>
            </a:extLst>
          </p:cNvPr>
          <p:cNvCxnSpPr>
            <a:cxnSpLocks/>
          </p:cNvCxnSpPr>
          <p:nvPr/>
        </p:nvCxnSpPr>
        <p:spPr>
          <a:xfrm flipV="1">
            <a:off x="4290275" y="4752507"/>
            <a:ext cx="986215" cy="2459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C3A5C43-1484-C054-EC31-848F5CEC5B86}"/>
              </a:ext>
            </a:extLst>
          </p:cNvPr>
          <p:cNvSpPr/>
          <p:nvPr/>
        </p:nvSpPr>
        <p:spPr>
          <a:xfrm>
            <a:off x="9891091" y="5203453"/>
            <a:ext cx="223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www.kegg.jp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29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D8DA-7B4E-7177-6493-0B755797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of metabolic pathway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81093-2644-52C9-8D17-2B8C2DBB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32" y="4127500"/>
            <a:ext cx="1894758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8658C-91F3-A9F3-1D23-D68A3010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11" y="4256343"/>
            <a:ext cx="2364658" cy="682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3DB80E-5D51-5E84-F972-92D4A9D790F2}"/>
              </a:ext>
            </a:extLst>
          </p:cNvPr>
          <p:cNvSpPr txBox="1"/>
          <p:nvPr/>
        </p:nvSpPr>
        <p:spPr>
          <a:xfrm>
            <a:off x="3792858" y="51620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Levodopa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44E6B-FA74-9148-45D8-9AEAC9C799F6}"/>
              </a:ext>
            </a:extLst>
          </p:cNvPr>
          <p:cNvSpPr txBox="1"/>
          <p:nvPr/>
        </p:nvSpPr>
        <p:spPr>
          <a:xfrm>
            <a:off x="6598805" y="51858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Dopamine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24C7D0-414A-3904-6C8A-356C99BFC024}"/>
              </a:ext>
            </a:extLst>
          </p:cNvPr>
          <p:cNvSpPr txBox="1"/>
          <p:nvPr/>
        </p:nvSpPr>
        <p:spPr>
          <a:xfrm>
            <a:off x="5586771" y="4071677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TyrDC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0AB1B7-EC0A-9747-FF1B-69B14276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432" y="2167066"/>
            <a:ext cx="4471629" cy="939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3FDE9C-D123-566A-254D-D7D4DE0BD375}"/>
              </a:ext>
            </a:extLst>
          </p:cNvPr>
          <p:cNvSpPr txBox="1"/>
          <p:nvPr/>
        </p:nvSpPr>
        <p:spPr>
          <a:xfrm>
            <a:off x="3904699" y="3112700"/>
            <a:ext cx="105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Tyrosine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9BD8D-1AD5-22E9-B914-0268BEA44600}"/>
              </a:ext>
            </a:extLst>
          </p:cNvPr>
          <p:cNvSpPr txBox="1"/>
          <p:nvPr/>
        </p:nvSpPr>
        <p:spPr>
          <a:xfrm>
            <a:off x="6777047" y="3112700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Tyramine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E7403-E51A-65DD-1CED-367ADB1B08AC}"/>
              </a:ext>
            </a:extLst>
          </p:cNvPr>
          <p:cNvSpPr txBox="1"/>
          <p:nvPr/>
        </p:nvSpPr>
        <p:spPr>
          <a:xfrm>
            <a:off x="5585541" y="2161232"/>
            <a:ext cx="83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TyrDC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C40D-ED43-DD06-EF99-3BE30C12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Protein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9FD3E-E8E3-CA7E-AD6B-101197279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71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options to obtain protein primary AA sequence</a:t>
            </a:r>
          </a:p>
          <a:p>
            <a:pPr lvl="1"/>
            <a:r>
              <a:rPr lang="en-US" dirty="0">
                <a:hlinkClick r:id="rId2"/>
              </a:rPr>
              <a:t>Uniprot</a:t>
            </a:r>
            <a:r>
              <a:rPr lang="en-US" dirty="0"/>
              <a:t> (for specific, well characterized protein)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BlastP</a:t>
            </a:r>
            <a:r>
              <a:rPr lang="en-US" dirty="0"/>
              <a:t> (for homologs, or to limit to one organism)</a:t>
            </a:r>
          </a:p>
          <a:p>
            <a:pPr lvl="1"/>
            <a:endParaRPr lang="en-US" dirty="0"/>
          </a:p>
          <a:p>
            <a:pPr lvl="1"/>
            <a:r>
              <a:rPr lang="en-US" dirty="0" err="1">
                <a:hlinkClick r:id="rId4"/>
              </a:rPr>
              <a:t>blastX</a:t>
            </a:r>
            <a:r>
              <a:rPr lang="en-US" dirty="0"/>
              <a:t> (from a gene in a different organism)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hlinkClick r:id="rId5"/>
              </a:rPr>
              <a:t>NCBI: Genome </a:t>
            </a:r>
            <a:r>
              <a:rPr lang="en-US" dirty="0"/>
              <a:t>(bacterial proteomes)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D0EA4F-DF50-674C-4CE3-2F43AAF56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2084314"/>
            <a:ext cx="1701800" cy="901700"/>
          </a:xfrm>
          <a:prstGeom prst="rect">
            <a:avLst/>
          </a:prstGeom>
        </p:spPr>
      </p:pic>
      <p:pic>
        <p:nvPicPr>
          <p:cNvPr id="23" name="Picture 22">
            <a:hlinkClick r:id="rId7"/>
            <a:extLst>
              <a:ext uri="{FF2B5EF4-FFF2-40B4-BE49-F238E27FC236}">
                <a16:creationId xmlns:a16="http://schemas.microsoft.com/office/drawing/2014/main" id="{F504D406-619E-2CF7-C931-D3E4A68D2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647" y="4402756"/>
            <a:ext cx="5549030" cy="11477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1548553-E9A7-0A4B-E76E-B5F730760C53}"/>
              </a:ext>
            </a:extLst>
          </p:cNvPr>
          <p:cNvSpPr/>
          <p:nvPr/>
        </p:nvSpPr>
        <p:spPr>
          <a:xfrm>
            <a:off x="6888785" y="4322836"/>
            <a:ext cx="53032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" pitchFamily="2" charset="0"/>
              </a:rPr>
              <a:t>&gt;sp|Q838D6|TYRDC_ENTFA L-tyrosine decarboxylase OS=Enterococcus faecalis (strain ATCC 700802 / V583) OX=226185 GN=</a:t>
            </a:r>
            <a:r>
              <a:rPr lang="en-US" sz="1100" dirty="0" err="1">
                <a:latin typeface="Courier" pitchFamily="2" charset="0"/>
              </a:rPr>
              <a:t>tdc</a:t>
            </a:r>
            <a:r>
              <a:rPr lang="en-US" sz="1100" dirty="0">
                <a:latin typeface="Courier" pitchFamily="2" charset="0"/>
              </a:rPr>
              <a:t> PE=1 SV=2 MKNEKLAKGEMNLNALFIGDKAENGQLYKDLLIDLVDEHLGWRQNYMPQDMPVISSQERT SESYEKTVNHMKDVLNEISSRMRTHSVPWHTAGRYWGHMNSETLMPSLLAYNFAMLWNGN NVAYESSPATSQMEEEVGHEFAHLMSYKNGWGHIVADGSLANLEGLWYARNIKSLPFAMK EVKPELVAGKSDWELLNMPTKEIMDLLESAEDEIDEIKAHSARSGKHLQAIGKWLVPQTK HYSWLKAADIIGIGLDQVIPVPVDHNYRMDINELEKIVRGLAEEQIPVLGVVGVVGSTEE GAVDSIDKIIALRDELMKDGIYYYVHVDAAYGGYGRAIFLDEDNNFIPYEDLQDVHEEYG VFKEKKEHISREVYDAYKAIELAESVTIDPHKMGYIPYSAGGIVIQDIRMRDVISYFATY VFEKGADIPALLGAYILEGSKAGATAASVWAAHHVLPLNVAGYGKLIGASIEGSHHFYNF LNDLTFKVGDKEIEVHTLTHPDFNMVDYVFKEKGNDDLVAMNKLNHDVYDYASYVKGNIY NNEFITSHTDFAIPDYGNSPLKFVNSLGFSDEEWNRAGKVTVLRAAVMTPYMNDKEEFDV YAPKIQAALQEKLEQIYDVK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8182B32-3E54-7424-BE57-0FE220CD7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3601" y="3120949"/>
            <a:ext cx="3280199" cy="114775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E1ACFE4-F130-A1C3-4559-1C6AB47EDDD0}"/>
              </a:ext>
            </a:extLst>
          </p:cNvPr>
          <p:cNvSpPr/>
          <p:nvPr/>
        </p:nvSpPr>
        <p:spPr>
          <a:xfrm>
            <a:off x="9781308" y="3920836"/>
            <a:ext cx="666173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1" grpId="0" animBg="1"/>
    </p:bldLst>
  </p:timing>
</p:sld>
</file>

<file path=ppt/theme/theme1.xml><?xml version="1.0" encoding="utf-8"?>
<a:theme xmlns:a="http://schemas.openxmlformats.org/drawingml/2006/main" name="BGHG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GHG" id="{885AF4D4-C7E9-894C-9C31-644473E1F626}" vid="{3E41DD04-ECEF-5040-B34E-564B724A6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BGHG</Template>
  <TotalTime>22827</TotalTime>
  <Words>945</Words>
  <Application>Microsoft Macintosh PowerPoint</Application>
  <PresentationFormat>Widescreen</PresentationFormat>
  <Paragraphs>128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</vt:lpstr>
      <vt:lpstr>BGHG</vt:lpstr>
      <vt:lpstr>Proteins and the Microbiome: What to do with a list of hits</vt:lpstr>
      <vt:lpstr>The past two workshops have led us to our session today</vt:lpstr>
      <vt:lpstr>The microbiome and protein function operate on different scales</vt:lpstr>
      <vt:lpstr>Let’s say you have a list of hits:</vt:lpstr>
      <vt:lpstr>Understanding protein function is critical</vt:lpstr>
      <vt:lpstr>Approach used depends on question posed</vt:lpstr>
      <vt:lpstr>From genes…    …or metabolites    To proteins</vt:lpstr>
      <vt:lpstr>Reminder of metabolic pathway of interest</vt:lpstr>
      <vt:lpstr>Working with Protein Sequence</vt:lpstr>
      <vt:lpstr>Networks of Protein Families</vt:lpstr>
      <vt:lpstr>Networks to describe protein sequence similarity can help explore sequence space</vt:lpstr>
      <vt:lpstr>Introduction to the Enzyme Function Initiative</vt:lpstr>
      <vt:lpstr>Networks to describe protein sequence similarity can help explore sequence space</vt:lpstr>
      <vt:lpstr>Introduction to the Enzyme Function Initiative</vt:lpstr>
      <vt:lpstr>Generating and Visualizing SSNs  https://efi.igb.illinois.edu/ https://github.com/benghguthrie/MicrobiomeProteins</vt:lpstr>
      <vt:lpstr>Choosing optimum Alignment Scores</vt:lpstr>
      <vt:lpstr>PowerPoint Presentation</vt:lpstr>
      <vt:lpstr>Reminder of metabolic pathway of interest</vt:lpstr>
      <vt:lpstr>Working with Protein Structure</vt:lpstr>
      <vt:lpstr>UCSF Chimera of TyrDC</vt:lpstr>
      <vt:lpstr>Other websites/servers of interest</vt:lpstr>
      <vt:lpstr>Extra time?  Go back and explore a tool/website of your choice!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Proteins and the Microbiome: What to do with a list of hits</dc:title>
  <dc:creator>Benjamin Horst</dc:creator>
  <cp:lastModifiedBy>Benjamin Horst</cp:lastModifiedBy>
  <cp:revision>13</cp:revision>
  <dcterms:created xsi:type="dcterms:W3CDTF">2022-05-08T23:17:39Z</dcterms:created>
  <dcterms:modified xsi:type="dcterms:W3CDTF">2022-05-24T19:50:20Z</dcterms:modified>
</cp:coreProperties>
</file>